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74" r:id="rId1"/>
  </p:sldMasterIdLst>
  <p:notesMasterIdLst>
    <p:notesMasterId r:id="rId16"/>
  </p:notesMasterIdLst>
  <p:sldIdLst>
    <p:sldId id="276" r:id="rId2"/>
    <p:sldId id="258" r:id="rId3"/>
    <p:sldId id="279" r:id="rId4"/>
    <p:sldId id="270" r:id="rId5"/>
    <p:sldId id="274" r:id="rId6"/>
    <p:sldId id="280" r:id="rId7"/>
    <p:sldId id="262" r:id="rId8"/>
    <p:sldId id="271" r:id="rId9"/>
    <p:sldId id="281" r:id="rId10"/>
    <p:sldId id="277" r:id="rId11"/>
    <p:sldId id="278" r:id="rId12"/>
    <p:sldId id="272" r:id="rId13"/>
    <p:sldId id="269"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1" d="100"/>
          <a:sy n="81" d="100"/>
        </p:scale>
        <p:origin x="725"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17751FD-7A67-4D07-BDB4-59C6ADB6B85D}" type="datetimeFigureOut">
              <a:rPr lang="ar-IQ" smtClean="0"/>
              <a:t>21/04/1446</a:t>
            </a:fld>
            <a:endParaRPr lang="ar-IQ"/>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2118387-57E4-4719-9F20-B32591F2743A}" type="slidenum">
              <a:rPr lang="ar-IQ" smtClean="0"/>
              <a:t>‹#›</a:t>
            </a:fld>
            <a:endParaRPr lang="ar-IQ"/>
          </a:p>
        </p:txBody>
      </p:sp>
    </p:spTree>
    <p:extLst>
      <p:ext uri="{BB962C8B-B14F-4D97-AF65-F5344CB8AC3E}">
        <p14:creationId xmlns:p14="http://schemas.microsoft.com/office/powerpoint/2010/main" val="24314470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685800" y="1143000"/>
            <a:ext cx="5486400" cy="3086100"/>
          </a:xfrm>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5"/>
          </p:nvPr>
        </p:nvSpPr>
        <p:spPr/>
        <p:txBody>
          <a:bodyPr/>
          <a:lstStyle/>
          <a:p>
            <a:fld id="{C2118387-57E4-4719-9F20-B32591F2743A}" type="slidenum">
              <a:rPr lang="ar-IQ" smtClean="0"/>
              <a:t>2</a:t>
            </a:fld>
            <a:endParaRPr lang="ar-IQ"/>
          </a:p>
        </p:txBody>
      </p:sp>
    </p:spTree>
    <p:extLst>
      <p:ext uri="{BB962C8B-B14F-4D97-AF65-F5344CB8AC3E}">
        <p14:creationId xmlns:p14="http://schemas.microsoft.com/office/powerpoint/2010/main" val="348677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685800" y="1143000"/>
            <a:ext cx="5486400" cy="3086100"/>
          </a:xfrm>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5"/>
          </p:nvPr>
        </p:nvSpPr>
        <p:spPr/>
        <p:txBody>
          <a:bodyPr/>
          <a:lstStyle/>
          <a:p>
            <a:fld id="{C2118387-57E4-4719-9F20-B32591F2743A}" type="slidenum">
              <a:rPr lang="ar-IQ" smtClean="0"/>
              <a:t>7</a:t>
            </a:fld>
            <a:endParaRPr lang="ar-IQ"/>
          </a:p>
        </p:txBody>
      </p:sp>
    </p:spTree>
    <p:extLst>
      <p:ext uri="{BB962C8B-B14F-4D97-AF65-F5344CB8AC3E}">
        <p14:creationId xmlns:p14="http://schemas.microsoft.com/office/powerpoint/2010/main" val="2108792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342026-1E4B-4EB9-A9B8-C523E3D451AA}" type="datetimeFigureOut">
              <a:rPr lang="ar-IQ" smtClean="0"/>
              <a:pPr/>
              <a:t>21/04/1446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4C2FB12-9539-4088-888F-04A96BFA7971}" type="slidenum">
              <a:rPr lang="ar-IQ" smtClean="0"/>
              <a:pPr/>
              <a:t>‹#›</a:t>
            </a:fld>
            <a:endParaRPr lang="ar-IQ"/>
          </a:p>
        </p:txBody>
      </p:sp>
    </p:spTree>
    <p:extLst>
      <p:ext uri="{BB962C8B-B14F-4D97-AF65-F5344CB8AC3E}">
        <p14:creationId xmlns:p14="http://schemas.microsoft.com/office/powerpoint/2010/main" val="1607269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342026-1E4B-4EB9-A9B8-C523E3D451AA}" type="datetimeFigureOut">
              <a:rPr lang="ar-IQ" smtClean="0"/>
              <a:pPr/>
              <a:t>21/04/1446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4C2FB12-9539-4088-888F-04A96BFA7971}" type="slidenum">
              <a:rPr lang="ar-IQ" smtClean="0"/>
              <a:pPr/>
              <a:t>‹#›</a:t>
            </a:fld>
            <a:endParaRPr lang="ar-IQ"/>
          </a:p>
        </p:txBody>
      </p:sp>
    </p:spTree>
    <p:extLst>
      <p:ext uri="{BB962C8B-B14F-4D97-AF65-F5344CB8AC3E}">
        <p14:creationId xmlns:p14="http://schemas.microsoft.com/office/powerpoint/2010/main" val="155465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342026-1E4B-4EB9-A9B8-C523E3D451AA}" type="datetimeFigureOut">
              <a:rPr lang="ar-IQ" smtClean="0"/>
              <a:pPr/>
              <a:t>21/04/1446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4C2FB12-9539-4088-888F-04A96BFA7971}" type="slidenum">
              <a:rPr lang="ar-IQ" smtClean="0"/>
              <a:pPr/>
              <a:t>‹#›</a:t>
            </a:fld>
            <a:endParaRPr lang="ar-IQ"/>
          </a:p>
        </p:txBody>
      </p:sp>
    </p:spTree>
    <p:extLst>
      <p:ext uri="{BB962C8B-B14F-4D97-AF65-F5344CB8AC3E}">
        <p14:creationId xmlns:p14="http://schemas.microsoft.com/office/powerpoint/2010/main" val="283232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342026-1E4B-4EB9-A9B8-C523E3D451AA}" type="datetimeFigureOut">
              <a:rPr lang="ar-IQ" smtClean="0"/>
              <a:pPr/>
              <a:t>21/04/1446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4C2FB12-9539-4088-888F-04A96BFA7971}" type="slidenum">
              <a:rPr lang="ar-IQ" smtClean="0"/>
              <a:pPr/>
              <a:t>‹#›</a:t>
            </a:fld>
            <a:endParaRPr lang="ar-IQ"/>
          </a:p>
        </p:txBody>
      </p:sp>
    </p:spTree>
    <p:extLst>
      <p:ext uri="{BB962C8B-B14F-4D97-AF65-F5344CB8AC3E}">
        <p14:creationId xmlns:p14="http://schemas.microsoft.com/office/powerpoint/2010/main" val="2140012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342026-1E4B-4EB9-A9B8-C523E3D451AA}" type="datetimeFigureOut">
              <a:rPr lang="ar-IQ" smtClean="0"/>
              <a:pPr/>
              <a:t>21/04/1446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4C2FB12-9539-4088-888F-04A96BFA7971}" type="slidenum">
              <a:rPr lang="ar-IQ" smtClean="0"/>
              <a:pPr/>
              <a:t>‹#›</a:t>
            </a:fld>
            <a:endParaRPr lang="ar-IQ"/>
          </a:p>
        </p:txBody>
      </p:sp>
    </p:spTree>
    <p:extLst>
      <p:ext uri="{BB962C8B-B14F-4D97-AF65-F5344CB8AC3E}">
        <p14:creationId xmlns:p14="http://schemas.microsoft.com/office/powerpoint/2010/main" val="863067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342026-1E4B-4EB9-A9B8-C523E3D451AA}" type="datetimeFigureOut">
              <a:rPr lang="ar-IQ" smtClean="0"/>
              <a:pPr/>
              <a:t>21/04/1446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4C2FB12-9539-4088-888F-04A96BFA7971}" type="slidenum">
              <a:rPr lang="ar-IQ" smtClean="0"/>
              <a:pPr/>
              <a:t>‹#›</a:t>
            </a:fld>
            <a:endParaRPr lang="ar-IQ"/>
          </a:p>
        </p:txBody>
      </p:sp>
    </p:spTree>
    <p:extLst>
      <p:ext uri="{BB962C8B-B14F-4D97-AF65-F5344CB8AC3E}">
        <p14:creationId xmlns:p14="http://schemas.microsoft.com/office/powerpoint/2010/main" val="711966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342026-1E4B-4EB9-A9B8-C523E3D451AA}" type="datetimeFigureOut">
              <a:rPr lang="ar-IQ" smtClean="0"/>
              <a:pPr/>
              <a:t>21/04/1446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4C2FB12-9539-4088-888F-04A96BFA7971}" type="slidenum">
              <a:rPr lang="ar-IQ" smtClean="0"/>
              <a:pPr/>
              <a:t>‹#›</a:t>
            </a:fld>
            <a:endParaRPr lang="ar-IQ"/>
          </a:p>
        </p:txBody>
      </p:sp>
    </p:spTree>
    <p:extLst>
      <p:ext uri="{BB962C8B-B14F-4D97-AF65-F5344CB8AC3E}">
        <p14:creationId xmlns:p14="http://schemas.microsoft.com/office/powerpoint/2010/main" val="383183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342026-1E4B-4EB9-A9B8-C523E3D451AA}" type="datetimeFigureOut">
              <a:rPr lang="ar-IQ" smtClean="0"/>
              <a:pPr/>
              <a:t>21/04/1446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4C2FB12-9539-4088-888F-04A96BFA7971}" type="slidenum">
              <a:rPr lang="ar-IQ" smtClean="0"/>
              <a:pPr/>
              <a:t>‹#›</a:t>
            </a:fld>
            <a:endParaRPr lang="ar-IQ"/>
          </a:p>
        </p:txBody>
      </p:sp>
    </p:spTree>
    <p:extLst>
      <p:ext uri="{BB962C8B-B14F-4D97-AF65-F5344CB8AC3E}">
        <p14:creationId xmlns:p14="http://schemas.microsoft.com/office/powerpoint/2010/main" val="1550366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42026-1E4B-4EB9-A9B8-C523E3D451AA}" type="datetimeFigureOut">
              <a:rPr lang="ar-IQ" smtClean="0"/>
              <a:pPr/>
              <a:t>21/04/1446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4C2FB12-9539-4088-888F-04A96BFA7971}" type="slidenum">
              <a:rPr lang="ar-IQ" smtClean="0"/>
              <a:pPr/>
              <a:t>‹#›</a:t>
            </a:fld>
            <a:endParaRPr lang="ar-IQ"/>
          </a:p>
        </p:txBody>
      </p:sp>
    </p:spTree>
    <p:extLst>
      <p:ext uri="{BB962C8B-B14F-4D97-AF65-F5344CB8AC3E}">
        <p14:creationId xmlns:p14="http://schemas.microsoft.com/office/powerpoint/2010/main" val="1893521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342026-1E4B-4EB9-A9B8-C523E3D451AA}" type="datetimeFigureOut">
              <a:rPr lang="ar-IQ" smtClean="0"/>
              <a:pPr/>
              <a:t>21/04/1446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4C2FB12-9539-4088-888F-04A96BFA7971}" type="slidenum">
              <a:rPr lang="ar-IQ" smtClean="0"/>
              <a:pPr/>
              <a:t>‹#›</a:t>
            </a:fld>
            <a:endParaRPr lang="ar-IQ"/>
          </a:p>
        </p:txBody>
      </p:sp>
    </p:spTree>
    <p:extLst>
      <p:ext uri="{BB962C8B-B14F-4D97-AF65-F5344CB8AC3E}">
        <p14:creationId xmlns:p14="http://schemas.microsoft.com/office/powerpoint/2010/main" val="3376645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342026-1E4B-4EB9-A9B8-C523E3D451AA}" type="datetimeFigureOut">
              <a:rPr lang="ar-IQ" smtClean="0"/>
              <a:pPr/>
              <a:t>21/04/1446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4C2FB12-9539-4088-888F-04A96BFA7971}" type="slidenum">
              <a:rPr lang="ar-IQ" smtClean="0"/>
              <a:pPr/>
              <a:t>‹#›</a:t>
            </a:fld>
            <a:endParaRPr lang="ar-IQ"/>
          </a:p>
        </p:txBody>
      </p:sp>
    </p:spTree>
    <p:extLst>
      <p:ext uri="{BB962C8B-B14F-4D97-AF65-F5344CB8AC3E}">
        <p14:creationId xmlns:p14="http://schemas.microsoft.com/office/powerpoint/2010/main" val="80601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42026-1E4B-4EB9-A9B8-C523E3D451AA}" type="datetimeFigureOut">
              <a:rPr lang="ar-IQ" smtClean="0"/>
              <a:pPr/>
              <a:t>21/04/1446</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2FB12-9539-4088-888F-04A96BFA7971}" type="slidenum">
              <a:rPr lang="ar-IQ" smtClean="0"/>
              <a:pPr/>
              <a:t>‹#›</a:t>
            </a:fld>
            <a:endParaRPr lang="ar-IQ"/>
          </a:p>
        </p:txBody>
      </p:sp>
    </p:spTree>
    <p:extLst>
      <p:ext uri="{BB962C8B-B14F-4D97-AF65-F5344CB8AC3E}">
        <p14:creationId xmlns:p14="http://schemas.microsoft.com/office/powerpoint/2010/main" val="24159015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7ACE-DE31-4FDE-BA6B-B955B5C9B801}"/>
              </a:ext>
            </a:extLst>
          </p:cNvPr>
          <p:cNvSpPr txBox="1">
            <a:spLocks/>
          </p:cNvSpPr>
          <p:nvPr/>
        </p:nvSpPr>
        <p:spPr>
          <a:xfrm>
            <a:off x="604434" y="448628"/>
            <a:ext cx="10983132" cy="747763"/>
          </a:xfrm>
          <a:prstGeom prst="rect">
            <a:avLst/>
          </a:prstGeom>
        </p:spPr>
        <p:txBody>
          <a:bodyPr>
            <a:noAutofit/>
          </a:bodyPr>
          <a:lstStyle>
            <a:lvl1pPr algn="l" defTabSz="457189"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defTabSz="914400" rtl="0">
              <a:spcBef>
                <a:spcPts val="0"/>
              </a:spcBef>
              <a:defRPr/>
            </a:pPr>
            <a:r>
              <a:rPr lang="en-US" sz="3200" b="1" dirty="0">
                <a:solidFill>
                  <a:schemeClr val="tx1"/>
                </a:solidFill>
                <a:latin typeface="Times New Roman" panose="02020603050405020304" pitchFamily="18" charset="0"/>
                <a:ea typeface="+mn-ea"/>
                <a:cs typeface="Times New Roman" panose="02020603050405020304" pitchFamily="18" charset="0"/>
              </a:rPr>
              <a:t>poultry diseases </a:t>
            </a:r>
            <a:br>
              <a:rPr lang="en-US" sz="3200" b="1" dirty="0">
                <a:solidFill>
                  <a:schemeClr val="tx1"/>
                </a:solidFill>
                <a:latin typeface="Times New Roman" panose="02020603050405020304" pitchFamily="18" charset="0"/>
                <a:ea typeface="+mn-ea"/>
                <a:cs typeface="Times New Roman" panose="02020603050405020304" pitchFamily="18" charset="0"/>
              </a:rPr>
            </a:br>
            <a:r>
              <a:rPr lang="en-US" sz="3200" b="1" dirty="0">
                <a:solidFill>
                  <a:schemeClr val="tx1"/>
                </a:solidFill>
                <a:latin typeface="Times New Roman" panose="02020603050405020304" pitchFamily="18" charset="0"/>
                <a:ea typeface="+mn-ea"/>
                <a:cs typeface="Times New Roman" panose="02020603050405020304" pitchFamily="18" charset="0"/>
              </a:rPr>
              <a:t>fourth stage</a:t>
            </a:r>
            <a:endParaRPr lang="en-US" sz="3200" dirty="0">
              <a:solidFill>
                <a:schemeClr val="tx1"/>
              </a:solidFill>
            </a:endParaRPr>
          </a:p>
        </p:txBody>
      </p:sp>
      <p:pic>
        <p:nvPicPr>
          <p:cNvPr id="3" name="Picture 2" descr="Image result for university of basrah logo">
            <a:extLst>
              <a:ext uri="{FF2B5EF4-FFF2-40B4-BE49-F238E27FC236}">
                <a16:creationId xmlns:a16="http://schemas.microsoft.com/office/drawing/2014/main" id="{20D38C87-D8D9-4CE6-9244-2C4D74259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56" y="382171"/>
            <a:ext cx="1221248" cy="120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F3226A6C-BC0B-4416-A477-4402228686C9}"/>
              </a:ext>
            </a:extLst>
          </p:cNvPr>
          <p:cNvPicPr>
            <a:picLocks noChangeAspect="1"/>
          </p:cNvPicPr>
          <p:nvPr/>
        </p:nvPicPr>
        <p:blipFill>
          <a:blip r:embed="rId3"/>
          <a:stretch>
            <a:fillRect/>
          </a:stretch>
        </p:blipFill>
        <p:spPr>
          <a:xfrm>
            <a:off x="10215847" y="382171"/>
            <a:ext cx="1371719" cy="1341236"/>
          </a:xfrm>
          <a:prstGeom prst="rect">
            <a:avLst/>
          </a:prstGeom>
        </p:spPr>
      </p:pic>
      <p:sp>
        <p:nvSpPr>
          <p:cNvPr id="5" name="TextBox 4">
            <a:extLst>
              <a:ext uri="{FF2B5EF4-FFF2-40B4-BE49-F238E27FC236}">
                <a16:creationId xmlns:a16="http://schemas.microsoft.com/office/drawing/2014/main" id="{7C922EB3-70D1-4368-BB90-1B15784C0AB5}"/>
              </a:ext>
            </a:extLst>
          </p:cNvPr>
          <p:cNvSpPr txBox="1"/>
          <p:nvPr/>
        </p:nvSpPr>
        <p:spPr>
          <a:xfrm>
            <a:off x="1463904" y="1538741"/>
            <a:ext cx="8665517" cy="1200329"/>
          </a:xfrm>
          <a:prstGeom prst="rect">
            <a:avLst/>
          </a:prstGeom>
          <a:noFill/>
        </p:spPr>
        <p:txBody>
          <a:bodyPr wrap="square">
            <a:spAutoFit/>
          </a:bodyPr>
          <a:lstStyle/>
          <a:p>
            <a:pPr algn="ctr"/>
            <a:r>
              <a:rPr lang="en-US" sz="3600" b="1" dirty="0">
                <a:solidFill>
                  <a:schemeClr val="tx1"/>
                </a:solidFill>
                <a:latin typeface="Cambria" panose="02040503050406030204" pitchFamily="18" charset="0"/>
                <a:ea typeface="Cambria" panose="02040503050406030204" pitchFamily="18" charset="0"/>
              </a:rPr>
              <a:t>Prevention and Control</a:t>
            </a:r>
            <a:br>
              <a:rPr lang="en-US" sz="3600" b="1" dirty="0">
                <a:solidFill>
                  <a:schemeClr val="tx1"/>
                </a:solidFill>
                <a:latin typeface="Cambria" panose="02040503050406030204" pitchFamily="18" charset="0"/>
                <a:ea typeface="Cambria" panose="02040503050406030204" pitchFamily="18" charset="0"/>
              </a:rPr>
            </a:br>
            <a:r>
              <a:rPr lang="en-US" sz="3600" b="1" dirty="0">
                <a:solidFill>
                  <a:schemeClr val="tx1"/>
                </a:solidFill>
                <a:latin typeface="Cambria" panose="02040503050406030204" pitchFamily="18" charset="0"/>
                <a:ea typeface="Cambria" panose="02040503050406030204" pitchFamily="18" charset="0"/>
              </a:rPr>
              <a:t>of poultry diseases</a:t>
            </a:r>
            <a:endParaRPr lang="ar-IQ" sz="3600" dirty="0">
              <a:solidFill>
                <a:schemeClr val="tx1"/>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90B5844-A40D-4365-A7FB-6B6AA094983C}"/>
              </a:ext>
            </a:extLst>
          </p:cNvPr>
          <p:cNvSpPr txBox="1"/>
          <p:nvPr/>
        </p:nvSpPr>
        <p:spPr>
          <a:xfrm>
            <a:off x="3295834" y="3754332"/>
            <a:ext cx="6094520"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Dr.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Isam</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Azeez</a:t>
            </a:r>
            <a:endParaRPr kumimoji="0" lang="en-GB"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Department of Pathology and Poultry Disease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College of Veterinary Medicine</a:t>
            </a:r>
            <a:b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university of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Basrah</a:t>
            </a:r>
            <a:endParaRPr kumimoji="0" lang="en-GB"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15119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57F4BF-3E94-48EA-853A-FDB66C10BD84}"/>
              </a:ext>
            </a:extLst>
          </p:cNvPr>
          <p:cNvPicPr>
            <a:picLocks noChangeAspect="1"/>
          </p:cNvPicPr>
          <p:nvPr/>
        </p:nvPicPr>
        <p:blipFill>
          <a:blip r:embed="rId2"/>
          <a:stretch>
            <a:fillRect/>
          </a:stretch>
        </p:blipFill>
        <p:spPr>
          <a:xfrm>
            <a:off x="8184232" y="1916832"/>
            <a:ext cx="3363838" cy="4485117"/>
          </a:xfrm>
          <a:prstGeom prst="rect">
            <a:avLst/>
          </a:prstGeom>
        </p:spPr>
      </p:pic>
      <p:pic>
        <p:nvPicPr>
          <p:cNvPr id="5" name="Picture 4">
            <a:extLst>
              <a:ext uri="{FF2B5EF4-FFF2-40B4-BE49-F238E27FC236}">
                <a16:creationId xmlns:a16="http://schemas.microsoft.com/office/drawing/2014/main" id="{93000F6A-E172-43B9-B7AC-8C8AA73DD5D2}"/>
              </a:ext>
            </a:extLst>
          </p:cNvPr>
          <p:cNvPicPr>
            <a:picLocks noChangeAspect="1"/>
          </p:cNvPicPr>
          <p:nvPr/>
        </p:nvPicPr>
        <p:blipFill>
          <a:blip r:embed="rId3"/>
          <a:stretch>
            <a:fillRect/>
          </a:stretch>
        </p:blipFill>
        <p:spPr>
          <a:xfrm>
            <a:off x="1364009" y="1700808"/>
            <a:ext cx="3422249" cy="4562999"/>
          </a:xfrm>
          <a:prstGeom prst="rect">
            <a:avLst/>
          </a:prstGeom>
        </p:spPr>
      </p:pic>
      <p:sp>
        <p:nvSpPr>
          <p:cNvPr id="7" name="TextBox 6">
            <a:extLst>
              <a:ext uri="{FF2B5EF4-FFF2-40B4-BE49-F238E27FC236}">
                <a16:creationId xmlns:a16="http://schemas.microsoft.com/office/drawing/2014/main" id="{37FC416D-B6FA-4583-BE96-F2A497CB1D84}"/>
              </a:ext>
            </a:extLst>
          </p:cNvPr>
          <p:cNvSpPr txBox="1"/>
          <p:nvPr/>
        </p:nvSpPr>
        <p:spPr>
          <a:xfrm>
            <a:off x="2927648" y="764704"/>
            <a:ext cx="6094428" cy="646331"/>
          </a:xfrm>
          <a:prstGeom prst="rect">
            <a:avLst/>
          </a:prstGeom>
          <a:noFill/>
        </p:spPr>
        <p:txBody>
          <a:bodyPr wrap="square">
            <a:spAutoFit/>
          </a:bodyPr>
          <a:lstStyle/>
          <a:p>
            <a:r>
              <a:rPr lang="en-US" sz="3600" dirty="0"/>
              <a:t>Common Disinfectants</a:t>
            </a:r>
          </a:p>
        </p:txBody>
      </p:sp>
    </p:spTree>
    <p:extLst>
      <p:ext uri="{BB962C8B-B14F-4D97-AF65-F5344CB8AC3E}">
        <p14:creationId xmlns:p14="http://schemas.microsoft.com/office/powerpoint/2010/main" val="1657418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95C8E4-D9C2-456E-BA31-20C1CC578242}"/>
              </a:ext>
            </a:extLst>
          </p:cNvPr>
          <p:cNvPicPr>
            <a:picLocks noChangeAspect="1"/>
          </p:cNvPicPr>
          <p:nvPr/>
        </p:nvPicPr>
        <p:blipFill>
          <a:blip r:embed="rId2"/>
          <a:stretch>
            <a:fillRect/>
          </a:stretch>
        </p:blipFill>
        <p:spPr>
          <a:xfrm>
            <a:off x="1127448" y="1772816"/>
            <a:ext cx="3543858" cy="4725144"/>
          </a:xfrm>
          <a:prstGeom prst="rect">
            <a:avLst/>
          </a:prstGeom>
        </p:spPr>
      </p:pic>
      <p:pic>
        <p:nvPicPr>
          <p:cNvPr id="5" name="Picture 4">
            <a:extLst>
              <a:ext uri="{FF2B5EF4-FFF2-40B4-BE49-F238E27FC236}">
                <a16:creationId xmlns:a16="http://schemas.microsoft.com/office/drawing/2014/main" id="{7939FF8C-FD50-4487-9509-5A53B87DE6CA}"/>
              </a:ext>
            </a:extLst>
          </p:cNvPr>
          <p:cNvPicPr>
            <a:picLocks noChangeAspect="1"/>
          </p:cNvPicPr>
          <p:nvPr/>
        </p:nvPicPr>
        <p:blipFill>
          <a:blip r:embed="rId3"/>
          <a:stretch>
            <a:fillRect/>
          </a:stretch>
        </p:blipFill>
        <p:spPr>
          <a:xfrm>
            <a:off x="7320136" y="1772816"/>
            <a:ext cx="3543858" cy="4725144"/>
          </a:xfrm>
          <a:prstGeom prst="rect">
            <a:avLst/>
          </a:prstGeom>
        </p:spPr>
      </p:pic>
    </p:spTree>
    <p:extLst>
      <p:ext uri="{BB962C8B-B14F-4D97-AF65-F5344CB8AC3E}">
        <p14:creationId xmlns:p14="http://schemas.microsoft.com/office/powerpoint/2010/main" val="653763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13348558-4A0D-406C-9927-94CE9F9883E2}"/>
              </a:ext>
            </a:extLst>
          </p:cNvPr>
          <p:cNvSpPr txBox="1"/>
          <p:nvPr/>
        </p:nvSpPr>
        <p:spPr>
          <a:xfrm>
            <a:off x="2135560" y="692697"/>
            <a:ext cx="4572000" cy="646331"/>
          </a:xfrm>
          <a:prstGeom prst="rect">
            <a:avLst/>
          </a:prstGeom>
          <a:noFill/>
        </p:spPr>
        <p:txBody>
          <a:bodyPr wrap="square">
            <a:spAutoFit/>
          </a:bodyPr>
          <a:lstStyle/>
          <a:p>
            <a:r>
              <a:rPr lang="en-US" sz="3600" dirty="0">
                <a:latin typeface="Cambria" panose="02040503050406030204" pitchFamily="18" charset="0"/>
                <a:ea typeface="Cambria" panose="02040503050406030204" pitchFamily="18" charset="0"/>
              </a:rPr>
              <a:t>2-vaccination </a:t>
            </a:r>
            <a:endParaRPr lang="ar-IQ" dirty="0"/>
          </a:p>
        </p:txBody>
      </p:sp>
      <p:pic>
        <p:nvPicPr>
          <p:cNvPr id="1026" name="Picture 2" descr="Farm animals are about to get a lot more shots">
            <a:extLst>
              <a:ext uri="{FF2B5EF4-FFF2-40B4-BE49-F238E27FC236}">
                <a16:creationId xmlns:a16="http://schemas.microsoft.com/office/drawing/2014/main" id="{C2F515F4-8412-4291-9DA5-6CA22C7516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1624" y="1556792"/>
            <a:ext cx="5472608" cy="3078342"/>
          </a:xfrm>
          <a:prstGeom prst="rect">
            <a:avLst/>
          </a:prstGeom>
          <a:noFill/>
          <a:extLst>
            <a:ext uri="{909E8E84-426E-40DD-AFC4-6F175D3DCCD1}">
              <a14:hiddenFill xmlns:a14="http://schemas.microsoft.com/office/drawing/2010/main">
                <a:solidFill>
                  <a:srgbClr val="FFFFFF"/>
                </a:solidFill>
              </a14:hiddenFill>
            </a:ext>
          </a:extLst>
        </p:spPr>
      </p:pic>
      <p:sp>
        <p:nvSpPr>
          <p:cNvPr id="12" name="مربع نص 11">
            <a:extLst>
              <a:ext uri="{FF2B5EF4-FFF2-40B4-BE49-F238E27FC236}">
                <a16:creationId xmlns:a16="http://schemas.microsoft.com/office/drawing/2014/main" id="{DA4D1F1B-6858-4874-8F72-39FCF35640EC}"/>
              </a:ext>
            </a:extLst>
          </p:cNvPr>
          <p:cNvSpPr txBox="1"/>
          <p:nvPr/>
        </p:nvSpPr>
        <p:spPr>
          <a:xfrm>
            <a:off x="1775520" y="4964976"/>
            <a:ext cx="8424936" cy="954107"/>
          </a:xfrm>
          <a:prstGeom prst="rect">
            <a:avLst/>
          </a:prstGeom>
          <a:noFill/>
        </p:spPr>
        <p:txBody>
          <a:bodyPr wrap="square">
            <a:spAutoFit/>
          </a:bodyPr>
          <a:lstStyle/>
          <a:p>
            <a:r>
              <a:rPr lang="en-US" sz="2800" dirty="0">
                <a:latin typeface="Cambria" panose="02040503050406030204" pitchFamily="18" charset="0"/>
                <a:ea typeface="Cambria" panose="02040503050406030204" pitchFamily="18" charset="0"/>
              </a:rPr>
              <a:t>Poultry vaccines are widely applied to prevent and control contagious poultry diseases. </a:t>
            </a:r>
            <a:endParaRPr lang="ar-IQ"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12396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مربع نص 21">
            <a:extLst>
              <a:ext uri="{FF2B5EF4-FFF2-40B4-BE49-F238E27FC236}">
                <a16:creationId xmlns:a16="http://schemas.microsoft.com/office/drawing/2014/main" id="{BAD988EA-619A-4A38-A4B4-B960BF036CBB}"/>
              </a:ext>
            </a:extLst>
          </p:cNvPr>
          <p:cNvSpPr txBox="1"/>
          <p:nvPr/>
        </p:nvSpPr>
        <p:spPr>
          <a:xfrm>
            <a:off x="2207568" y="1628801"/>
            <a:ext cx="8280920" cy="1200329"/>
          </a:xfrm>
          <a:prstGeom prst="rect">
            <a:avLst/>
          </a:prstGeom>
          <a:noFill/>
        </p:spPr>
        <p:txBody>
          <a:bodyPr wrap="square">
            <a:spAutoFit/>
          </a:bodyPr>
          <a:lstStyle/>
          <a:p>
            <a:pPr algn="l" fontAlgn="base"/>
            <a:r>
              <a:rPr lang="en-US" sz="2400" b="1" dirty="0">
                <a:latin typeface="Cambria" panose="02040503050406030204" pitchFamily="18" charset="0"/>
                <a:ea typeface="Cambria" panose="02040503050406030204" pitchFamily="18" charset="0"/>
              </a:rPr>
              <a:t>Live vaccine :</a:t>
            </a:r>
          </a:p>
          <a:p>
            <a:pPr algn="l" fontAlgn="base"/>
            <a:r>
              <a:rPr lang="en-US" sz="2400" dirty="0">
                <a:latin typeface="Cambria" panose="02040503050406030204" pitchFamily="18" charset="0"/>
                <a:ea typeface="Cambria" panose="02040503050406030204" pitchFamily="18" charset="0"/>
              </a:rPr>
              <a:t>the active part of the vaccine is the live organism that causes the disease</a:t>
            </a:r>
          </a:p>
        </p:txBody>
      </p:sp>
      <p:sp>
        <p:nvSpPr>
          <p:cNvPr id="24" name="مربع نص 23">
            <a:extLst>
              <a:ext uri="{FF2B5EF4-FFF2-40B4-BE49-F238E27FC236}">
                <a16:creationId xmlns:a16="http://schemas.microsoft.com/office/drawing/2014/main" id="{D03FA9C8-C7AE-43B1-881F-D8848FDA1CD8}"/>
              </a:ext>
            </a:extLst>
          </p:cNvPr>
          <p:cNvSpPr txBox="1"/>
          <p:nvPr/>
        </p:nvSpPr>
        <p:spPr>
          <a:xfrm>
            <a:off x="1991544" y="563196"/>
            <a:ext cx="4572000" cy="523220"/>
          </a:xfrm>
          <a:prstGeom prst="rect">
            <a:avLst/>
          </a:prstGeom>
          <a:noFill/>
        </p:spPr>
        <p:txBody>
          <a:bodyPr wrap="square">
            <a:spAutoFit/>
          </a:bodyPr>
          <a:lstStyle/>
          <a:p>
            <a:r>
              <a:rPr lang="en-US" sz="2800" dirty="0">
                <a:latin typeface="Cambria" panose="02040503050406030204" pitchFamily="18" charset="0"/>
                <a:ea typeface="Cambria" panose="02040503050406030204" pitchFamily="18" charset="0"/>
              </a:rPr>
              <a:t>Types of vaccine</a:t>
            </a:r>
          </a:p>
        </p:txBody>
      </p:sp>
      <p:sp>
        <p:nvSpPr>
          <p:cNvPr id="26" name="مربع نص 25">
            <a:extLst>
              <a:ext uri="{FF2B5EF4-FFF2-40B4-BE49-F238E27FC236}">
                <a16:creationId xmlns:a16="http://schemas.microsoft.com/office/drawing/2014/main" id="{0784B77B-EDF1-47AF-8FE2-52F7EFC1AA6C}"/>
              </a:ext>
            </a:extLst>
          </p:cNvPr>
          <p:cNvSpPr txBox="1"/>
          <p:nvPr/>
        </p:nvSpPr>
        <p:spPr>
          <a:xfrm>
            <a:off x="2207568" y="2835772"/>
            <a:ext cx="8136904" cy="1569660"/>
          </a:xfrm>
          <a:prstGeom prst="rect">
            <a:avLst/>
          </a:prstGeom>
          <a:noFill/>
        </p:spPr>
        <p:txBody>
          <a:bodyPr wrap="square">
            <a:spAutoFit/>
          </a:bodyPr>
          <a:lstStyle/>
          <a:p>
            <a:r>
              <a:rPr lang="en-US" sz="2400" dirty="0">
                <a:highlight>
                  <a:srgbClr val="FFFF00"/>
                </a:highlight>
                <a:latin typeface="Cambria" panose="02040503050406030204" pitchFamily="18" charset="0"/>
                <a:ea typeface="Cambria" panose="02040503050406030204" pitchFamily="18" charset="0"/>
              </a:rPr>
              <a:t>Attenuated vaccine </a:t>
            </a:r>
          </a:p>
          <a:p>
            <a:r>
              <a:rPr lang="en-US" sz="2400" dirty="0">
                <a:latin typeface="Cambria" panose="02040503050406030204" pitchFamily="18" charset="0"/>
                <a:ea typeface="Cambria" panose="02040503050406030204" pitchFamily="18" charset="0"/>
              </a:rPr>
              <a:t>with this type of vaccine the organism has been weakened by special procedures during manufacture so that it has lost its ability to cause the serious form of the disease.</a:t>
            </a:r>
            <a:endParaRPr lang="ar-IQ" sz="2400" dirty="0">
              <a:latin typeface="Cambria" panose="02040503050406030204" pitchFamily="18" charset="0"/>
              <a:ea typeface="Cambria" panose="02040503050406030204" pitchFamily="18" charset="0"/>
            </a:endParaRPr>
          </a:p>
        </p:txBody>
      </p:sp>
      <p:sp>
        <p:nvSpPr>
          <p:cNvPr id="30" name="مربع نص 29">
            <a:extLst>
              <a:ext uri="{FF2B5EF4-FFF2-40B4-BE49-F238E27FC236}">
                <a16:creationId xmlns:a16="http://schemas.microsoft.com/office/drawing/2014/main" id="{4F6CB359-6A9E-43C0-99E2-B523211A7710}"/>
              </a:ext>
            </a:extLst>
          </p:cNvPr>
          <p:cNvSpPr txBox="1"/>
          <p:nvPr/>
        </p:nvSpPr>
        <p:spPr>
          <a:xfrm>
            <a:off x="2317482" y="4725144"/>
            <a:ext cx="8171006" cy="1569660"/>
          </a:xfrm>
          <a:prstGeom prst="rect">
            <a:avLst/>
          </a:prstGeom>
          <a:noFill/>
        </p:spPr>
        <p:txBody>
          <a:bodyPr wrap="square">
            <a:spAutoFit/>
          </a:bodyPr>
          <a:lstStyle/>
          <a:p>
            <a:r>
              <a:rPr lang="en-US" sz="2400" dirty="0">
                <a:highlight>
                  <a:srgbClr val="FFFF00"/>
                </a:highlight>
                <a:latin typeface="Cambria" panose="02040503050406030204" pitchFamily="18" charset="0"/>
                <a:ea typeface="Cambria" panose="02040503050406030204" pitchFamily="18" charset="0"/>
              </a:rPr>
              <a:t>Killed vaccine :</a:t>
            </a:r>
          </a:p>
          <a:p>
            <a:r>
              <a:rPr lang="en-US" sz="2400" dirty="0">
                <a:latin typeface="Cambria" panose="02040503050406030204" pitchFamily="18" charset="0"/>
                <a:ea typeface="Cambria" panose="02040503050406030204" pitchFamily="18" charset="0"/>
              </a:rPr>
              <a:t> with this vaccine, the organism has been killed and cannot cause the disease, although the ability to trigger the immune system remains.</a:t>
            </a:r>
            <a:endParaRPr lang="ar-IQ" sz="2400" dirty="0">
              <a:latin typeface="Cambria" panose="02040503050406030204" pitchFamily="18" charset="0"/>
              <a:ea typeface="Cambria" panose="020405030504060302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مربع نص 15">
            <a:extLst>
              <a:ext uri="{FF2B5EF4-FFF2-40B4-BE49-F238E27FC236}">
                <a16:creationId xmlns:a16="http://schemas.microsoft.com/office/drawing/2014/main" id="{0B2EF84F-C8F2-4257-9890-CE24D3CA0685}"/>
              </a:ext>
            </a:extLst>
          </p:cNvPr>
          <p:cNvSpPr txBox="1"/>
          <p:nvPr/>
        </p:nvSpPr>
        <p:spPr>
          <a:xfrm>
            <a:off x="1919536" y="21482"/>
            <a:ext cx="4572000" cy="646331"/>
          </a:xfrm>
          <a:prstGeom prst="rect">
            <a:avLst/>
          </a:prstGeom>
          <a:noFill/>
        </p:spPr>
        <p:txBody>
          <a:bodyPr wrap="square">
            <a:spAutoFit/>
          </a:bodyPr>
          <a:lstStyle/>
          <a:p>
            <a:r>
              <a:rPr lang="en-US" sz="3600" dirty="0">
                <a:latin typeface="Cambria" panose="02040503050406030204" pitchFamily="18" charset="0"/>
                <a:ea typeface="Cambria" panose="02040503050406030204" pitchFamily="18" charset="0"/>
              </a:rPr>
              <a:t>3- medication </a:t>
            </a:r>
            <a:endParaRPr lang="ar-IQ" dirty="0"/>
          </a:p>
        </p:txBody>
      </p:sp>
      <p:sp>
        <p:nvSpPr>
          <p:cNvPr id="19" name="مربع نص 18">
            <a:extLst>
              <a:ext uri="{FF2B5EF4-FFF2-40B4-BE49-F238E27FC236}">
                <a16:creationId xmlns:a16="http://schemas.microsoft.com/office/drawing/2014/main" id="{F0B881A6-2570-482C-A4C2-D3DD99EFB645}"/>
              </a:ext>
            </a:extLst>
          </p:cNvPr>
          <p:cNvSpPr txBox="1"/>
          <p:nvPr/>
        </p:nvSpPr>
        <p:spPr>
          <a:xfrm>
            <a:off x="1883532" y="680498"/>
            <a:ext cx="8676964" cy="3108543"/>
          </a:xfrm>
          <a:prstGeom prst="rect">
            <a:avLst/>
          </a:prstGeom>
          <a:noFill/>
        </p:spPr>
        <p:txBody>
          <a:bodyPr wrap="square">
            <a:spAutoFit/>
          </a:bodyPr>
          <a:lstStyle/>
          <a:p>
            <a:pPr algn="l"/>
            <a:r>
              <a:rPr lang="en-US" sz="2800" dirty="0">
                <a:latin typeface="Cambria" panose="02040503050406030204" pitchFamily="18" charset="0"/>
                <a:ea typeface="Cambria" panose="02040503050406030204" pitchFamily="18" charset="0"/>
              </a:rPr>
              <a:t>Some antibiotics have been used in poultry medicine include the following:</a:t>
            </a:r>
          </a:p>
          <a:p>
            <a:pPr algn="l">
              <a:buFont typeface="Arial" panose="020B0604020202020204" pitchFamily="34" charset="0"/>
              <a:buChar char="•"/>
            </a:pPr>
            <a:r>
              <a:rPr lang="en-US" sz="2800" dirty="0">
                <a:latin typeface="Cambria" panose="02040503050406030204" pitchFamily="18" charset="0"/>
                <a:ea typeface="Cambria" panose="02040503050406030204" pitchFamily="18" charset="0"/>
              </a:rPr>
              <a:t>Aminoglycosides (e.g., gentamycin, neomycin, spectinomycin, and streptomycin)</a:t>
            </a:r>
          </a:p>
          <a:p>
            <a:pPr algn="l">
              <a:buFont typeface="Arial" panose="020B0604020202020204" pitchFamily="34" charset="0"/>
              <a:buChar char="•"/>
            </a:pPr>
            <a:r>
              <a:rPr lang="en-US" sz="2800" dirty="0" err="1">
                <a:latin typeface="Cambria" panose="02040503050406030204" pitchFamily="18" charset="0"/>
                <a:ea typeface="Cambria" panose="02040503050406030204" pitchFamily="18" charset="0"/>
              </a:rPr>
              <a:t>Bambermycins</a:t>
            </a:r>
            <a:r>
              <a:rPr lang="en-US" sz="2800" dirty="0">
                <a:latin typeface="Cambria" panose="02040503050406030204" pitchFamily="18" charset="0"/>
                <a:ea typeface="Cambria" panose="02040503050406030204" pitchFamily="18" charset="0"/>
              </a:rPr>
              <a:t> (e.g., bambermycin, flavophospholipol)</a:t>
            </a:r>
          </a:p>
          <a:p>
            <a:pPr algn="l">
              <a:buFont typeface="Arial" panose="020B0604020202020204" pitchFamily="34" charset="0"/>
              <a:buChar char="•"/>
            </a:pPr>
            <a:r>
              <a:rPr lang="en-US" sz="2800" dirty="0">
                <a:latin typeface="Cambria" panose="02040503050406030204" pitchFamily="18" charset="0"/>
                <a:ea typeface="Cambria" panose="02040503050406030204" pitchFamily="18" charset="0"/>
              </a:rPr>
              <a:t>Beta-Lactams.</a:t>
            </a:r>
          </a:p>
          <a:p>
            <a:pPr algn="l">
              <a:buFont typeface="Arial" panose="020B0604020202020204" pitchFamily="34" charset="0"/>
              <a:buChar char="•"/>
            </a:pPr>
            <a:r>
              <a:rPr lang="en-US" sz="2800" dirty="0" err="1">
                <a:latin typeface="Cambria" panose="02040503050406030204" pitchFamily="18" charset="0"/>
                <a:ea typeface="Cambria" panose="02040503050406030204" pitchFamily="18" charset="0"/>
              </a:rPr>
              <a:t>Penicillins</a:t>
            </a:r>
            <a:r>
              <a:rPr lang="en-US" sz="2800" dirty="0">
                <a:latin typeface="Cambria" panose="02040503050406030204" pitchFamily="18" charset="0"/>
                <a:ea typeface="Cambria" panose="02040503050406030204" pitchFamily="18" charset="0"/>
              </a:rPr>
              <a:t> (e.g., penicillin and amoxicillin)</a:t>
            </a:r>
          </a:p>
        </p:txBody>
      </p:sp>
      <p:pic>
        <p:nvPicPr>
          <p:cNvPr id="17" name="صورة 16">
            <a:extLst>
              <a:ext uri="{FF2B5EF4-FFF2-40B4-BE49-F238E27FC236}">
                <a16:creationId xmlns:a16="http://schemas.microsoft.com/office/drawing/2014/main" id="{5CFB132C-3132-4086-BF09-04FF0AAD7627}"/>
              </a:ext>
            </a:extLst>
          </p:cNvPr>
          <p:cNvPicPr>
            <a:picLocks noChangeAspect="1"/>
          </p:cNvPicPr>
          <p:nvPr/>
        </p:nvPicPr>
        <p:blipFill>
          <a:blip r:embed="rId2"/>
          <a:stretch>
            <a:fillRect/>
          </a:stretch>
        </p:blipFill>
        <p:spPr>
          <a:xfrm>
            <a:off x="4871865" y="3683174"/>
            <a:ext cx="5328591" cy="2882680"/>
          </a:xfrm>
          <a:prstGeom prst="rect">
            <a:avLst/>
          </a:prstGeom>
        </p:spPr>
      </p:pic>
    </p:spTree>
    <p:extLst>
      <p:ext uri="{BB962C8B-B14F-4D97-AF65-F5344CB8AC3E}">
        <p14:creationId xmlns:p14="http://schemas.microsoft.com/office/powerpoint/2010/main" val="425540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8710" y="452718"/>
            <a:ext cx="8191746" cy="672026"/>
          </a:xfrm>
        </p:spPr>
        <p:txBody>
          <a:bodyPr>
            <a:normAutofit/>
          </a:bodyPr>
          <a:lstStyle/>
          <a:p>
            <a:r>
              <a:rPr lang="en-US" sz="3200" b="1" dirty="0">
                <a:latin typeface="Cambria" panose="02040503050406030204" pitchFamily="18" charset="0"/>
                <a:ea typeface="Cambria" panose="02040503050406030204" pitchFamily="18" charset="0"/>
              </a:rPr>
              <a:t>How diseases occur in </a:t>
            </a:r>
            <a:r>
              <a:rPr lang="en-US" sz="3600" b="1" dirty="0">
                <a:latin typeface="Cambria" panose="02040503050406030204" pitchFamily="18" charset="0"/>
                <a:ea typeface="Cambria" panose="02040503050406030204" pitchFamily="18" charset="0"/>
              </a:rPr>
              <a:t>poultry</a:t>
            </a:r>
            <a:r>
              <a:rPr lang="en-US" sz="3200" b="1" dirty="0">
                <a:latin typeface="Cambria" panose="02040503050406030204" pitchFamily="18" charset="0"/>
                <a:ea typeface="Cambria" panose="02040503050406030204" pitchFamily="18" charset="0"/>
              </a:rPr>
              <a:t> :</a:t>
            </a:r>
            <a:endParaRPr lang="ar-IQ" sz="3200" dirty="0">
              <a:latin typeface="Cambria" panose="02040503050406030204" pitchFamily="18" charset="0"/>
              <a:ea typeface="Cambria" panose="02040503050406030204" pitchFamily="18" charset="0"/>
            </a:endParaRPr>
          </a:p>
        </p:txBody>
      </p:sp>
      <p:sp>
        <p:nvSpPr>
          <p:cNvPr id="8" name="مربع نص 7">
            <a:extLst>
              <a:ext uri="{FF2B5EF4-FFF2-40B4-BE49-F238E27FC236}">
                <a16:creationId xmlns:a16="http://schemas.microsoft.com/office/drawing/2014/main" id="{A69EC69D-E8B8-4CE6-BD53-C2A5FFE45CF7}"/>
              </a:ext>
            </a:extLst>
          </p:cNvPr>
          <p:cNvSpPr txBox="1"/>
          <p:nvPr/>
        </p:nvSpPr>
        <p:spPr>
          <a:xfrm>
            <a:off x="1892115" y="1772817"/>
            <a:ext cx="8424936" cy="4536819"/>
          </a:xfrm>
          <a:prstGeom prst="rect">
            <a:avLst/>
          </a:prstGeom>
          <a:noFill/>
        </p:spPr>
        <p:txBody>
          <a:bodyPr wrap="square">
            <a:spAutoFit/>
          </a:bodyPr>
          <a:lstStyle/>
          <a:p>
            <a:pPr>
              <a:lnSpc>
                <a:spcPct val="150000"/>
              </a:lnSpc>
            </a:pPr>
            <a:r>
              <a:rPr lang="en-US" sz="2800" dirty="0">
                <a:latin typeface="Cambria" panose="02040503050406030204" pitchFamily="18" charset="0"/>
                <a:ea typeface="Cambria" panose="02040503050406030204" pitchFamily="18" charset="0"/>
              </a:rPr>
              <a:t>The main components that need to interact with each other for an infectious disease to occur</a:t>
            </a:r>
          </a:p>
          <a:p>
            <a:pPr>
              <a:lnSpc>
                <a:spcPct val="150000"/>
              </a:lnSpc>
            </a:pPr>
            <a:r>
              <a:rPr lang="en-US" sz="2800" dirty="0">
                <a:highlight>
                  <a:srgbClr val="FFFF00"/>
                </a:highlight>
                <a:latin typeface="Cambria" panose="02040503050406030204" pitchFamily="18" charset="0"/>
                <a:ea typeface="Cambria" panose="02040503050406030204" pitchFamily="18" charset="0"/>
              </a:rPr>
              <a:t>1- the causative agent: </a:t>
            </a:r>
            <a:r>
              <a:rPr lang="en-US" sz="2800" dirty="0">
                <a:latin typeface="Cambria" panose="02040503050406030204" pitchFamily="18" charset="0"/>
                <a:ea typeface="Cambria" panose="02040503050406030204" pitchFamily="18" charset="0"/>
              </a:rPr>
              <a:t>bacteria, viruses, Parasites or fungi.</a:t>
            </a:r>
          </a:p>
          <a:p>
            <a:pPr>
              <a:lnSpc>
                <a:spcPct val="150000"/>
              </a:lnSpc>
            </a:pPr>
            <a:r>
              <a:rPr lang="en-US" sz="2800" dirty="0">
                <a:highlight>
                  <a:srgbClr val="FFFF00"/>
                </a:highlight>
                <a:latin typeface="Cambria" panose="02040503050406030204" pitchFamily="18" charset="0"/>
                <a:ea typeface="Cambria" panose="02040503050406030204" pitchFamily="18" charset="0"/>
              </a:rPr>
              <a:t>2- the host </a:t>
            </a:r>
            <a:r>
              <a:rPr lang="en-US" sz="2800" dirty="0">
                <a:latin typeface="Cambria" panose="02040503050406030204" pitchFamily="18" charset="0"/>
                <a:ea typeface="Cambria" panose="02040503050406030204" pitchFamily="18" charset="0"/>
              </a:rPr>
              <a:t>who is the target of the disease.</a:t>
            </a:r>
          </a:p>
          <a:p>
            <a:pPr>
              <a:lnSpc>
                <a:spcPct val="150000"/>
              </a:lnSpc>
            </a:pPr>
            <a:r>
              <a:rPr lang="en-US" sz="2800" dirty="0">
                <a:highlight>
                  <a:srgbClr val="FFFF00"/>
                </a:highlight>
                <a:latin typeface="Cambria" panose="02040503050406030204" pitchFamily="18" charset="0"/>
                <a:ea typeface="Cambria" panose="02040503050406030204" pitchFamily="18" charset="0"/>
              </a:rPr>
              <a:t>3- the environment.</a:t>
            </a:r>
          </a:p>
          <a:p>
            <a:pPr>
              <a:lnSpc>
                <a:spcPct val="150000"/>
              </a:lnSpc>
            </a:pPr>
            <a:r>
              <a:rPr lang="en-US" sz="2800" dirty="0">
                <a:highlight>
                  <a:srgbClr val="FFFF00"/>
                </a:highlight>
                <a:latin typeface="Cambria" panose="02040503050406030204" pitchFamily="18" charset="0"/>
                <a:ea typeface="Cambria" panose="02040503050406030204" pitchFamily="18" charset="0"/>
              </a:rPr>
              <a:t>4- Vector.</a:t>
            </a:r>
            <a:endParaRPr lang="ar-IQ" sz="2800" dirty="0">
              <a:highlight>
                <a:srgbClr val="FFFF00"/>
              </a:highlight>
              <a:latin typeface="Cambria" panose="02040503050406030204" pitchFamily="18" charset="0"/>
              <a:ea typeface="Cambria" panose="020405030504060302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0E8F04-5B9B-4AA7-BFE8-A593881F8C3B}"/>
              </a:ext>
            </a:extLst>
          </p:cNvPr>
          <p:cNvPicPr>
            <a:picLocks noChangeAspect="1"/>
          </p:cNvPicPr>
          <p:nvPr/>
        </p:nvPicPr>
        <p:blipFill>
          <a:blip r:embed="rId2"/>
          <a:stretch>
            <a:fillRect/>
          </a:stretch>
        </p:blipFill>
        <p:spPr>
          <a:xfrm>
            <a:off x="238125" y="219075"/>
            <a:ext cx="11715750" cy="6419850"/>
          </a:xfrm>
          <a:prstGeom prst="rect">
            <a:avLst/>
          </a:prstGeom>
        </p:spPr>
      </p:pic>
    </p:spTree>
    <p:extLst>
      <p:ext uri="{BB962C8B-B14F-4D97-AF65-F5344CB8AC3E}">
        <p14:creationId xmlns:p14="http://schemas.microsoft.com/office/powerpoint/2010/main" val="3976873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0FC40CB0-02AA-421F-9BC7-E33F24BE2CD0}"/>
              </a:ext>
            </a:extLst>
          </p:cNvPr>
          <p:cNvSpPr txBox="1"/>
          <p:nvPr/>
        </p:nvSpPr>
        <p:spPr>
          <a:xfrm>
            <a:off x="1271464" y="2204864"/>
            <a:ext cx="9937104" cy="3108543"/>
          </a:xfrm>
          <a:prstGeom prst="rect">
            <a:avLst/>
          </a:prstGeom>
          <a:noFill/>
        </p:spPr>
        <p:txBody>
          <a:bodyPr wrap="square">
            <a:spAutoFit/>
          </a:bodyPr>
          <a:lstStyle/>
          <a:p>
            <a:r>
              <a:rPr lang="en-US" sz="2800" dirty="0">
                <a:latin typeface="Cambria" panose="02040503050406030204" pitchFamily="18" charset="0"/>
                <a:ea typeface="Cambria" panose="02040503050406030204" pitchFamily="18" charset="0"/>
              </a:rPr>
              <a:t>Transmission pathways can be:</a:t>
            </a:r>
          </a:p>
          <a:p>
            <a:pPr marL="457200" indent="-457200">
              <a:buFont typeface="Arial" panose="020B0604020202020204" pitchFamily="34" charset="0"/>
              <a:buChar char="•"/>
            </a:pPr>
            <a:r>
              <a:rPr lang="en-US" sz="2800" dirty="0">
                <a:highlight>
                  <a:srgbClr val="00FF00"/>
                </a:highlight>
                <a:latin typeface="Cambria" panose="02040503050406030204" pitchFamily="18" charset="0"/>
                <a:ea typeface="Cambria" panose="02040503050406030204" pitchFamily="18" charset="0"/>
              </a:rPr>
              <a:t>Vertical transmission: </a:t>
            </a:r>
            <a:r>
              <a:rPr lang="en-US" sz="2800" dirty="0">
                <a:latin typeface="Cambria" panose="02040503050406030204" pitchFamily="18" charset="0"/>
                <a:ea typeface="Cambria" panose="02040503050406030204" pitchFamily="18" charset="0"/>
              </a:rPr>
              <a:t>from the hence to chicks</a:t>
            </a:r>
          </a:p>
          <a:p>
            <a:pPr marL="457200" indent="-457200">
              <a:buFont typeface="Arial" panose="020B0604020202020204" pitchFamily="34" charset="0"/>
              <a:buChar char="•"/>
            </a:pPr>
            <a:endParaRPr lang="en-US" sz="28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sz="2800" dirty="0">
                <a:highlight>
                  <a:srgbClr val="00FF00"/>
                </a:highlight>
                <a:latin typeface="Cambria" panose="02040503050406030204" pitchFamily="18" charset="0"/>
                <a:ea typeface="Cambria" panose="02040503050406030204" pitchFamily="18" charset="0"/>
              </a:rPr>
              <a:t>Horizontal transmission </a:t>
            </a:r>
          </a:p>
          <a:p>
            <a:r>
              <a:rPr lang="en-US" sz="2800" dirty="0">
                <a:latin typeface="Cambria" panose="02040503050406030204" pitchFamily="18" charset="0"/>
                <a:ea typeface="Cambria" panose="02040503050406030204" pitchFamily="18" charset="0"/>
              </a:rPr>
              <a:t>         1- </a:t>
            </a:r>
            <a:r>
              <a:rPr lang="en-US" sz="2800" dirty="0">
                <a:highlight>
                  <a:srgbClr val="00FFFF"/>
                </a:highlight>
                <a:latin typeface="Cambria" panose="02040503050406030204" pitchFamily="18" charset="0"/>
                <a:ea typeface="Cambria" panose="02040503050406030204" pitchFamily="18" charset="0"/>
              </a:rPr>
              <a:t>direct transmission: </a:t>
            </a:r>
            <a:r>
              <a:rPr lang="en-US" sz="2800" dirty="0">
                <a:latin typeface="Cambria" panose="02040503050406030204" pitchFamily="18" charset="0"/>
                <a:ea typeface="Cambria" panose="02040503050406030204" pitchFamily="18" charset="0"/>
              </a:rPr>
              <a:t>Bird to bird contact</a:t>
            </a:r>
          </a:p>
          <a:p>
            <a:r>
              <a:rPr lang="en-US" sz="2800" dirty="0">
                <a:latin typeface="Cambria" panose="02040503050406030204" pitchFamily="18" charset="0"/>
                <a:ea typeface="Cambria" panose="02040503050406030204" pitchFamily="18" charset="0"/>
              </a:rPr>
              <a:t>         2- </a:t>
            </a:r>
            <a:r>
              <a:rPr lang="en-US" sz="2800" dirty="0">
                <a:highlight>
                  <a:srgbClr val="00FFFF"/>
                </a:highlight>
                <a:latin typeface="Cambria" panose="02040503050406030204" pitchFamily="18" charset="0"/>
                <a:ea typeface="Cambria" panose="02040503050406030204" pitchFamily="18" charset="0"/>
              </a:rPr>
              <a:t>indirect transmission: </a:t>
            </a:r>
            <a:r>
              <a:rPr lang="en-US" sz="2800" dirty="0">
                <a:latin typeface="Cambria" panose="02040503050406030204" pitchFamily="18" charset="0"/>
                <a:ea typeface="Cambria" panose="02040503050406030204" pitchFamily="18" charset="0"/>
              </a:rPr>
              <a:t>through contaminated equipment, Mechanical transmissions such as a mosquito or a tick</a:t>
            </a:r>
            <a:endParaRPr lang="ar-IQ" sz="2800" dirty="0">
              <a:latin typeface="Cambria" panose="02040503050406030204" pitchFamily="18" charset="0"/>
              <a:ea typeface="Cambria" panose="02040503050406030204" pitchFamily="18" charset="0"/>
            </a:endParaRPr>
          </a:p>
        </p:txBody>
      </p:sp>
      <p:sp>
        <p:nvSpPr>
          <p:cNvPr id="7" name="مربع نص 6">
            <a:extLst>
              <a:ext uri="{FF2B5EF4-FFF2-40B4-BE49-F238E27FC236}">
                <a16:creationId xmlns:a16="http://schemas.microsoft.com/office/drawing/2014/main" id="{71F6357E-7E70-417F-AF83-83DC5F0660F7}"/>
              </a:ext>
            </a:extLst>
          </p:cNvPr>
          <p:cNvSpPr txBox="1"/>
          <p:nvPr/>
        </p:nvSpPr>
        <p:spPr>
          <a:xfrm>
            <a:off x="2113912" y="682819"/>
            <a:ext cx="8208912" cy="954107"/>
          </a:xfrm>
          <a:prstGeom prst="rect">
            <a:avLst/>
          </a:prstGeom>
          <a:noFill/>
        </p:spPr>
        <p:txBody>
          <a:bodyPr wrap="square">
            <a:spAutoFit/>
          </a:bodyPr>
          <a:lstStyle/>
          <a:p>
            <a:r>
              <a:rPr lang="en-US" sz="2800" b="1" dirty="0">
                <a:latin typeface="Cambria" panose="02040503050406030204" pitchFamily="18" charset="0"/>
                <a:ea typeface="Cambria" panose="02040503050406030204" pitchFamily="18" charset="0"/>
              </a:rPr>
              <a:t>* How infectious diseases are transmitted</a:t>
            </a:r>
          </a:p>
          <a:p>
            <a:r>
              <a:rPr lang="en-US" sz="2800" b="1" dirty="0">
                <a:latin typeface="Cambria" panose="02040503050406030204" pitchFamily="18" charset="0"/>
                <a:ea typeface="Cambria" panose="02040503050406030204" pitchFamily="18" charset="0"/>
              </a:rPr>
              <a:t> * control their spread</a:t>
            </a:r>
            <a:endParaRPr lang="ar-IQ"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40219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8CED48-7988-4BD4-840B-AA944F4EA547}"/>
              </a:ext>
            </a:extLst>
          </p:cNvPr>
          <p:cNvPicPr>
            <a:picLocks noChangeAspect="1"/>
          </p:cNvPicPr>
          <p:nvPr/>
        </p:nvPicPr>
        <p:blipFill>
          <a:blip r:embed="rId2"/>
          <a:stretch>
            <a:fillRect/>
          </a:stretch>
        </p:blipFill>
        <p:spPr>
          <a:xfrm>
            <a:off x="551384" y="764703"/>
            <a:ext cx="10210368" cy="5688633"/>
          </a:xfrm>
          <a:prstGeom prst="rect">
            <a:avLst/>
          </a:prstGeom>
        </p:spPr>
      </p:pic>
    </p:spTree>
    <p:extLst>
      <p:ext uri="{BB962C8B-B14F-4D97-AF65-F5344CB8AC3E}">
        <p14:creationId xmlns:p14="http://schemas.microsoft.com/office/powerpoint/2010/main" val="2689369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19EB7D-B8F9-4BA6-97A0-82C015E04A8F}"/>
              </a:ext>
            </a:extLst>
          </p:cNvPr>
          <p:cNvSpPr txBox="1"/>
          <p:nvPr/>
        </p:nvSpPr>
        <p:spPr>
          <a:xfrm>
            <a:off x="1631504" y="476672"/>
            <a:ext cx="9433048" cy="4550285"/>
          </a:xfrm>
          <a:prstGeom prst="rect">
            <a:avLst/>
          </a:prstGeom>
          <a:noFill/>
        </p:spPr>
        <p:txBody>
          <a:bodyPr wrap="square">
            <a:spAutoFit/>
          </a:bodyPr>
          <a:lstStyle/>
          <a:p>
            <a:pPr>
              <a:lnSpc>
                <a:spcPct val="150000"/>
              </a:lnSpc>
            </a:pPr>
            <a:r>
              <a:rPr lang="en-US" sz="2800" dirty="0">
                <a:latin typeface="Cambria" panose="02040503050406030204" pitchFamily="18" charset="0"/>
                <a:ea typeface="Cambria" panose="02040503050406030204" pitchFamily="18" charset="0"/>
              </a:rPr>
              <a:t>How can we prevent and control poultry diseases?</a:t>
            </a:r>
            <a:endParaRPr lang="ar-IQ" sz="2800" dirty="0">
              <a:latin typeface="Cambria" panose="02040503050406030204" pitchFamily="18" charset="0"/>
              <a:ea typeface="Cambria" panose="02040503050406030204" pitchFamily="18" charset="0"/>
            </a:endParaRPr>
          </a:p>
          <a:p>
            <a:pPr>
              <a:lnSpc>
                <a:spcPct val="150000"/>
              </a:lnSpc>
            </a:pP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1- Reduce exposure to disease organisms by proper sanitation and good management.</a:t>
            </a:r>
          </a:p>
          <a:p>
            <a:pPr>
              <a:lnSpc>
                <a:spcPct val="150000"/>
              </a:lnSpc>
            </a:pPr>
            <a:r>
              <a:rPr lang="en-US" sz="2400" dirty="0">
                <a:latin typeface="Times New Roman" panose="02020603050405020304" pitchFamily="18" charset="0"/>
                <a:cs typeface="Times New Roman" panose="02020603050405020304" pitchFamily="18" charset="0"/>
              </a:rPr>
              <a:t>2- Immunization is critical in increasing bird resistance to disease, making it a vital strategy in disease control.</a:t>
            </a:r>
          </a:p>
          <a:p>
            <a:pPr>
              <a:lnSpc>
                <a:spcPct val="150000"/>
              </a:lnSpc>
            </a:pPr>
            <a:r>
              <a:rPr lang="en-US" sz="2400" dirty="0">
                <a:latin typeface="Times New Roman" panose="02020603050405020304" pitchFamily="18" charset="0"/>
                <a:cs typeface="Times New Roman" panose="02020603050405020304" pitchFamily="18" charset="0"/>
              </a:rPr>
              <a:t>3- Medications against the disease when disease outbreaks occur, necessary action in disease control.</a:t>
            </a:r>
          </a:p>
        </p:txBody>
      </p:sp>
    </p:spTree>
    <p:extLst>
      <p:ext uri="{BB962C8B-B14F-4D97-AF65-F5344CB8AC3E}">
        <p14:creationId xmlns:p14="http://schemas.microsoft.com/office/powerpoint/2010/main" val="559090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صورة 9">
            <a:extLst>
              <a:ext uri="{FF2B5EF4-FFF2-40B4-BE49-F238E27FC236}">
                <a16:creationId xmlns:a16="http://schemas.microsoft.com/office/drawing/2014/main" id="{65CEF1D3-3E26-4B93-BDAB-041BCDA0C746}"/>
              </a:ext>
            </a:extLst>
          </p:cNvPr>
          <p:cNvPicPr>
            <a:picLocks noChangeAspect="1"/>
          </p:cNvPicPr>
          <p:nvPr/>
        </p:nvPicPr>
        <p:blipFill>
          <a:blip r:embed="rId3"/>
          <a:stretch>
            <a:fillRect/>
          </a:stretch>
        </p:blipFill>
        <p:spPr>
          <a:xfrm>
            <a:off x="1451561" y="3789040"/>
            <a:ext cx="4356407" cy="2904272"/>
          </a:xfrm>
          <a:prstGeom prst="rect">
            <a:avLst/>
          </a:prstGeom>
        </p:spPr>
      </p:pic>
      <p:pic>
        <p:nvPicPr>
          <p:cNvPr id="12" name="صورة 11">
            <a:extLst>
              <a:ext uri="{FF2B5EF4-FFF2-40B4-BE49-F238E27FC236}">
                <a16:creationId xmlns:a16="http://schemas.microsoft.com/office/drawing/2014/main" id="{C6359945-8B61-4228-95A5-E0508A8290CD}"/>
              </a:ext>
            </a:extLst>
          </p:cNvPr>
          <p:cNvPicPr>
            <a:picLocks noChangeAspect="1"/>
          </p:cNvPicPr>
          <p:nvPr/>
        </p:nvPicPr>
        <p:blipFill>
          <a:blip r:embed="rId4"/>
          <a:stretch>
            <a:fillRect/>
          </a:stretch>
        </p:blipFill>
        <p:spPr>
          <a:xfrm>
            <a:off x="5934020" y="3789040"/>
            <a:ext cx="4356408" cy="2904272"/>
          </a:xfrm>
          <a:prstGeom prst="rect">
            <a:avLst/>
          </a:prstGeom>
        </p:spPr>
      </p:pic>
      <p:sp>
        <p:nvSpPr>
          <p:cNvPr id="14" name="مربع نص 13">
            <a:extLst>
              <a:ext uri="{FF2B5EF4-FFF2-40B4-BE49-F238E27FC236}">
                <a16:creationId xmlns:a16="http://schemas.microsoft.com/office/drawing/2014/main" id="{0C512586-42D4-431A-ABFD-F4F692C8623F}"/>
              </a:ext>
            </a:extLst>
          </p:cNvPr>
          <p:cNvSpPr txBox="1"/>
          <p:nvPr/>
        </p:nvSpPr>
        <p:spPr>
          <a:xfrm>
            <a:off x="1991544" y="317102"/>
            <a:ext cx="6120680" cy="584775"/>
          </a:xfrm>
          <a:prstGeom prst="rect">
            <a:avLst/>
          </a:prstGeom>
          <a:noFill/>
        </p:spPr>
        <p:txBody>
          <a:bodyPr wrap="square">
            <a:spAutoFit/>
          </a:bodyPr>
          <a:lstStyle/>
          <a:p>
            <a:r>
              <a:rPr lang="en-US" sz="3200" dirty="0">
                <a:latin typeface="Cambria" panose="02040503050406030204" pitchFamily="18" charset="0"/>
                <a:ea typeface="Cambria" panose="02040503050406030204" pitchFamily="18" charset="0"/>
              </a:rPr>
              <a:t>1- Sanitation and Biosecurity :</a:t>
            </a:r>
          </a:p>
        </p:txBody>
      </p:sp>
      <p:sp>
        <p:nvSpPr>
          <p:cNvPr id="7" name="TextBox 6">
            <a:extLst>
              <a:ext uri="{FF2B5EF4-FFF2-40B4-BE49-F238E27FC236}">
                <a16:creationId xmlns:a16="http://schemas.microsoft.com/office/drawing/2014/main" id="{15418DCA-B223-4702-956B-2CB521BD72E4}"/>
              </a:ext>
            </a:extLst>
          </p:cNvPr>
          <p:cNvSpPr txBox="1"/>
          <p:nvPr/>
        </p:nvSpPr>
        <p:spPr>
          <a:xfrm>
            <a:off x="551384" y="1009139"/>
            <a:ext cx="10945216" cy="3903954"/>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Effective cleaning and disinfection are essential and should be carried out periodically to reduce the build-up of pathogenic organisms. Attention should be paid to farm equipment entering the farm, the cleanliness of personnel on the farm, the disposal of dead birds and poultry droppings, and the sanitization of the drinking water. </a:t>
            </a:r>
          </a:p>
          <a:p>
            <a:pPr>
              <a:lnSpc>
                <a:spcPct val="150000"/>
              </a:lnSpc>
            </a:pPr>
            <a:endParaRPr lang="en-US" sz="2400" dirty="0">
              <a:latin typeface="Times New Roman" panose="02020603050405020304" pitchFamily="18" charset="0"/>
              <a:cs typeface="Times New Roman" panose="02020603050405020304" pitchFamily="18" charset="0"/>
            </a:endParaRPr>
          </a:p>
          <a:p>
            <a:pPr>
              <a:lnSpc>
                <a:spcPct val="150000"/>
              </a:lnSpc>
            </a:pPr>
            <a:endParaRPr lang="en-US" sz="2400" dirty="0">
              <a:latin typeface="Times New Roman" panose="02020603050405020304" pitchFamily="18" charset="0"/>
              <a:cs typeface="Times New Roman" panose="02020603050405020304" pitchFamily="18" charset="0"/>
            </a:endParaRPr>
          </a:p>
          <a:p>
            <a:pPr>
              <a:lnSpc>
                <a:spcPct val="150000"/>
              </a:lnSpc>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D4B61634-6E68-4F27-9EB1-F201C25CE992}"/>
              </a:ext>
            </a:extLst>
          </p:cNvPr>
          <p:cNvSpPr txBox="1"/>
          <p:nvPr/>
        </p:nvSpPr>
        <p:spPr>
          <a:xfrm>
            <a:off x="1127448" y="891078"/>
            <a:ext cx="10801199" cy="3070777"/>
          </a:xfrm>
          <a:prstGeom prst="rect">
            <a:avLst/>
          </a:prstGeom>
          <a:noFill/>
        </p:spPr>
        <p:txBody>
          <a:bodyPr wrap="square">
            <a:spAutoFit/>
          </a:bodyPr>
          <a:lstStyle/>
          <a:p>
            <a:pPr marL="285750" indent="-285750" defTabSz="457200">
              <a:lnSpc>
                <a:spcPct val="150000"/>
              </a:lnSpc>
              <a:buFont typeface="Arial" panose="020B0604020202020204" pitchFamily="34" charset="0"/>
              <a:buChar char="•"/>
              <a:defRPr/>
            </a:pPr>
            <a:r>
              <a:rPr lang="en-US" sz="2800" u="sng" dirty="0">
                <a:latin typeface="Times New Roman" panose="02020603050405020304" pitchFamily="18" charset="0"/>
                <a:ea typeface="Cambria" panose="02040503050406030204" pitchFamily="18" charset="0"/>
                <a:cs typeface="Times New Roman" panose="02020603050405020304" pitchFamily="18" charset="0"/>
              </a:rPr>
              <a:t>Dry cleaning </a:t>
            </a:r>
            <a:r>
              <a:rPr lang="en-US" sz="2400" dirty="0">
                <a:latin typeface="Times New Roman" panose="02020603050405020304" pitchFamily="18" charset="0"/>
                <a:ea typeface="Cambria" panose="02040503050406030204" pitchFamily="18" charset="0"/>
                <a:cs typeface="Times New Roman" panose="02020603050405020304" pitchFamily="18" charset="0"/>
              </a:rPr>
              <a:t>(i.e., brushing, scraping, etc.) should be performed inside and outside the buildings. </a:t>
            </a:r>
          </a:p>
          <a:p>
            <a:pPr marL="285750" indent="-285750" defTabSz="457200">
              <a:lnSpc>
                <a:spcPct val="150000"/>
              </a:lnSpc>
              <a:buFont typeface="Arial" panose="020B0604020202020204" pitchFamily="34" charset="0"/>
              <a:buChar char="•"/>
              <a:defRPr/>
            </a:pPr>
            <a:r>
              <a:rPr lang="en-US" sz="2800" u="sng" dirty="0">
                <a:latin typeface="Times New Roman" panose="02020603050405020304" pitchFamily="18" charset="0"/>
                <a:ea typeface="Cambria" panose="02040503050406030204" pitchFamily="18" charset="0"/>
                <a:cs typeface="Times New Roman" panose="02020603050405020304" pitchFamily="18" charset="0"/>
              </a:rPr>
              <a:t>Wet cleaning </a:t>
            </a:r>
            <a:r>
              <a:rPr lang="en-US" sz="2400" dirty="0">
                <a:latin typeface="Times New Roman" panose="02020603050405020304" pitchFamily="18" charset="0"/>
                <a:ea typeface="Cambria" panose="02040503050406030204" pitchFamily="18" charset="0"/>
                <a:cs typeface="Times New Roman" panose="02020603050405020304" pitchFamily="18" charset="0"/>
              </a:rPr>
              <a:t>involves soaking, washing, and rinsing.</a:t>
            </a:r>
          </a:p>
          <a:p>
            <a:pPr marL="285750" indent="-285750" defTabSz="457200">
              <a:lnSpc>
                <a:spcPct val="150000"/>
              </a:lnSpc>
              <a:buFont typeface="Arial" panose="020B0604020202020204" pitchFamily="34" charset="0"/>
              <a:buChar char="•"/>
              <a:defRPr/>
            </a:pPr>
            <a:r>
              <a:rPr lang="en-US" sz="2800" u="sng" dirty="0">
                <a:latin typeface="Times New Roman" panose="02020603050405020304" pitchFamily="18" charset="0"/>
                <a:ea typeface="Cambria" panose="02040503050406030204" pitchFamily="18" charset="0"/>
                <a:cs typeface="Times New Roman" panose="02020603050405020304" pitchFamily="18" charset="0"/>
              </a:rPr>
              <a:t>Washing: </a:t>
            </a:r>
            <a:r>
              <a:rPr lang="en-US" sz="2400" dirty="0">
                <a:latin typeface="Times New Roman" panose="02020603050405020304" pitchFamily="18" charset="0"/>
                <a:ea typeface="Cambria" panose="02040503050406030204" pitchFamily="18" charset="0"/>
                <a:cs typeface="Times New Roman" panose="02020603050405020304" pitchFamily="18" charset="0"/>
              </a:rPr>
              <a:t>Wash every surface in the building, especially window sills, ceiling trusses, wall sills, and any surfaces where dirt and dust may accumulate. </a:t>
            </a:r>
          </a:p>
        </p:txBody>
      </p:sp>
      <p:sp>
        <p:nvSpPr>
          <p:cNvPr id="14" name="مربع نص 13">
            <a:extLst>
              <a:ext uri="{FF2B5EF4-FFF2-40B4-BE49-F238E27FC236}">
                <a16:creationId xmlns:a16="http://schemas.microsoft.com/office/drawing/2014/main" id="{0C512586-42D4-431A-ABFD-F4F692C8623F}"/>
              </a:ext>
            </a:extLst>
          </p:cNvPr>
          <p:cNvSpPr txBox="1"/>
          <p:nvPr/>
        </p:nvSpPr>
        <p:spPr>
          <a:xfrm>
            <a:off x="2058873" y="306234"/>
            <a:ext cx="7925559" cy="584775"/>
          </a:xfrm>
          <a:prstGeom prst="rect">
            <a:avLst/>
          </a:prstGeom>
          <a:noFill/>
        </p:spPr>
        <p:txBody>
          <a:bodyPr wrap="square">
            <a:spAutoFit/>
          </a:bodyPr>
          <a:lstStyle/>
          <a:p>
            <a:r>
              <a:rPr lang="en-US" sz="3200" dirty="0">
                <a:latin typeface="Cambria" panose="02040503050406030204" pitchFamily="18" charset="0"/>
                <a:ea typeface="Cambria" panose="02040503050406030204" pitchFamily="18" charset="0"/>
              </a:rPr>
              <a:t>Cleaning and disinfection of poultry houses:</a:t>
            </a:r>
          </a:p>
        </p:txBody>
      </p:sp>
      <p:pic>
        <p:nvPicPr>
          <p:cNvPr id="2" name="صورة 1">
            <a:extLst>
              <a:ext uri="{FF2B5EF4-FFF2-40B4-BE49-F238E27FC236}">
                <a16:creationId xmlns:a16="http://schemas.microsoft.com/office/drawing/2014/main" id="{2B8FD5D0-5CBF-4908-8EF5-AFDDE8B925F2}"/>
              </a:ext>
            </a:extLst>
          </p:cNvPr>
          <p:cNvPicPr>
            <a:picLocks noChangeAspect="1"/>
          </p:cNvPicPr>
          <p:nvPr/>
        </p:nvPicPr>
        <p:blipFill>
          <a:blip r:embed="rId2"/>
          <a:stretch>
            <a:fillRect/>
          </a:stretch>
        </p:blipFill>
        <p:spPr>
          <a:xfrm>
            <a:off x="6672064" y="3914386"/>
            <a:ext cx="4009628" cy="2673085"/>
          </a:xfrm>
          <a:prstGeom prst="rect">
            <a:avLst/>
          </a:prstGeom>
        </p:spPr>
      </p:pic>
      <p:pic>
        <p:nvPicPr>
          <p:cNvPr id="5" name="Picture 4">
            <a:extLst>
              <a:ext uri="{FF2B5EF4-FFF2-40B4-BE49-F238E27FC236}">
                <a16:creationId xmlns:a16="http://schemas.microsoft.com/office/drawing/2014/main" id="{1B84D5D5-98DD-48B6-96AE-FD7183B3DF31}"/>
              </a:ext>
            </a:extLst>
          </p:cNvPr>
          <p:cNvPicPr>
            <a:picLocks noChangeAspect="1"/>
          </p:cNvPicPr>
          <p:nvPr/>
        </p:nvPicPr>
        <p:blipFill>
          <a:blip r:embed="rId3"/>
          <a:stretch>
            <a:fillRect/>
          </a:stretch>
        </p:blipFill>
        <p:spPr>
          <a:xfrm>
            <a:off x="695400" y="3961855"/>
            <a:ext cx="3770124" cy="2589911"/>
          </a:xfrm>
          <a:prstGeom prst="rect">
            <a:avLst/>
          </a:prstGeom>
        </p:spPr>
      </p:pic>
    </p:spTree>
    <p:extLst>
      <p:ext uri="{BB962C8B-B14F-4D97-AF65-F5344CB8AC3E}">
        <p14:creationId xmlns:p14="http://schemas.microsoft.com/office/powerpoint/2010/main" val="1014445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8D0637-FE17-43FB-AB46-27143598C2EB}"/>
              </a:ext>
            </a:extLst>
          </p:cNvPr>
          <p:cNvSpPr txBox="1"/>
          <p:nvPr/>
        </p:nvSpPr>
        <p:spPr>
          <a:xfrm>
            <a:off x="1127448" y="476672"/>
            <a:ext cx="10369152" cy="5831853"/>
          </a:xfrm>
          <a:prstGeom prst="rect">
            <a:avLst/>
          </a:prstGeom>
          <a:noFill/>
        </p:spPr>
        <p:txBody>
          <a:bodyPr wrap="square">
            <a:spAutoFit/>
          </a:bodyPr>
          <a:lstStyle/>
          <a:p>
            <a:pPr>
              <a:lnSpc>
                <a:spcPct val="150000"/>
              </a:lnSpc>
            </a:pPr>
            <a:r>
              <a:rPr lang="en-US" sz="2800" b="1" dirty="0">
                <a:highlight>
                  <a:srgbClr val="FFFF00"/>
                </a:highlight>
                <a:latin typeface="Times New Roman" panose="02020603050405020304" pitchFamily="18" charset="0"/>
                <a:cs typeface="+mj-cs"/>
              </a:rPr>
              <a:t>Fumigation</a:t>
            </a:r>
            <a:endParaRPr lang="ar-IQ" sz="2800" b="1" dirty="0">
              <a:highlight>
                <a:srgbClr val="FFFF00"/>
              </a:highlight>
              <a:latin typeface="Times New Roman" panose="02020603050405020304" pitchFamily="18" charset="0"/>
              <a:cs typeface="+mj-cs"/>
            </a:endParaRPr>
          </a:p>
          <a:p>
            <a:pPr>
              <a:lnSpc>
                <a:spcPct val="150000"/>
              </a:lnSpc>
            </a:pPr>
            <a:r>
              <a:rPr lang="en-US" sz="2800" dirty="0">
                <a:cs typeface="+mj-cs"/>
              </a:rPr>
              <a:t>When using formalin and potassium permanganate for fumigation in poultry farms, it’s </a:t>
            </a:r>
            <a:r>
              <a:rPr lang="ar-IQ" sz="2800" dirty="0" err="1">
                <a:cs typeface="+mj-cs"/>
              </a:rPr>
              <a:t>essential</a:t>
            </a:r>
            <a:r>
              <a:rPr lang="en-US" sz="2800" dirty="0">
                <a:cs typeface="+mj-cs"/>
              </a:rPr>
              <a:t> to follow the recommended application rates and conditions to ensure effectiveness</a:t>
            </a:r>
            <a:endParaRPr lang="ar-IQ" sz="2800" dirty="0">
              <a:cs typeface="+mj-cs"/>
            </a:endParaRPr>
          </a:p>
          <a:p>
            <a:pPr>
              <a:lnSpc>
                <a:spcPct val="150000"/>
              </a:lnSpc>
            </a:pPr>
            <a:r>
              <a:rPr lang="en-US" sz="2800" b="1" dirty="0">
                <a:highlight>
                  <a:srgbClr val="FFFF00"/>
                </a:highlight>
                <a:cs typeface="+mj-cs"/>
              </a:rPr>
              <a:t>Recommended Fumigation Protocol</a:t>
            </a:r>
          </a:p>
          <a:p>
            <a:pPr>
              <a:lnSpc>
                <a:spcPct val="150000"/>
              </a:lnSpc>
            </a:pPr>
            <a:r>
              <a:rPr lang="en-US" sz="2800" b="1" dirty="0">
                <a:cs typeface="+mj-cs"/>
              </a:rPr>
              <a:t>Fumigant Components:</a:t>
            </a:r>
            <a:endParaRPr lang="en-US" sz="2800" dirty="0">
              <a:cs typeface="+mj-cs"/>
            </a:endParaRPr>
          </a:p>
          <a:p>
            <a:pPr>
              <a:lnSpc>
                <a:spcPct val="150000"/>
              </a:lnSpc>
              <a:buFont typeface="Arial" panose="020B0604020202020204" pitchFamily="34" charset="0"/>
              <a:buChar char="•"/>
            </a:pPr>
            <a:r>
              <a:rPr lang="en-US" sz="2800" b="1" dirty="0">
                <a:highlight>
                  <a:srgbClr val="FFFF00"/>
                </a:highlight>
                <a:cs typeface="+mj-cs"/>
              </a:rPr>
              <a:t>Formalin</a:t>
            </a:r>
            <a:r>
              <a:rPr lang="en-US" sz="2800" dirty="0">
                <a:highlight>
                  <a:srgbClr val="FFFF00"/>
                </a:highlight>
                <a:cs typeface="+mj-cs"/>
              </a:rPr>
              <a:t>: </a:t>
            </a:r>
            <a:r>
              <a:rPr lang="en-US" sz="2800" dirty="0">
                <a:cs typeface="+mj-cs"/>
              </a:rPr>
              <a:t>35 ml per cubic meter (m³)</a:t>
            </a:r>
          </a:p>
          <a:p>
            <a:pPr>
              <a:lnSpc>
                <a:spcPct val="150000"/>
              </a:lnSpc>
              <a:buFont typeface="Arial" panose="020B0604020202020204" pitchFamily="34" charset="0"/>
              <a:buChar char="•"/>
            </a:pPr>
            <a:r>
              <a:rPr lang="en-US" sz="2800" b="1" dirty="0">
                <a:highlight>
                  <a:srgbClr val="FFFF00"/>
                </a:highlight>
                <a:cs typeface="+mj-cs"/>
              </a:rPr>
              <a:t>Potassium Permanganate</a:t>
            </a:r>
            <a:r>
              <a:rPr lang="en-US" sz="2800" dirty="0">
                <a:highlight>
                  <a:srgbClr val="FFFF00"/>
                </a:highlight>
                <a:cs typeface="+mj-cs"/>
              </a:rPr>
              <a:t>: </a:t>
            </a:r>
            <a:r>
              <a:rPr lang="en-US" sz="2800" dirty="0">
                <a:cs typeface="+mj-cs"/>
              </a:rPr>
              <a:t>17.5 g per cubic meter (m³)</a:t>
            </a:r>
          </a:p>
          <a:p>
            <a:pPr>
              <a:lnSpc>
                <a:spcPct val="150000"/>
              </a:lnSpc>
            </a:pPr>
            <a:endParaRPr lang="en-US" sz="2800" b="1" dirty="0">
              <a:highlight>
                <a:srgbClr val="FFFF00"/>
              </a:highlight>
              <a:latin typeface="Times New Roman" panose="02020603050405020304" pitchFamily="18" charset="0"/>
              <a:cs typeface="+mj-cs"/>
            </a:endParaRPr>
          </a:p>
        </p:txBody>
      </p:sp>
    </p:spTree>
    <p:extLst>
      <p:ext uri="{BB962C8B-B14F-4D97-AF65-F5344CB8AC3E}">
        <p14:creationId xmlns:p14="http://schemas.microsoft.com/office/powerpoint/2010/main" val="14632576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3523</TotalTime>
  <Words>528</Words>
  <Application>Microsoft Office PowerPoint</Application>
  <PresentationFormat>Widescreen</PresentationFormat>
  <Paragraphs>56</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Cambria</vt:lpstr>
      <vt:lpstr>Times New Roman</vt:lpstr>
      <vt:lpstr>Office Theme</vt:lpstr>
      <vt:lpstr>PowerPoint Presentation</vt:lpstr>
      <vt:lpstr>How diseases occur in poultry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and Control of poultry diseases</dc:title>
  <dc:creator>hp</dc:creator>
  <cp:lastModifiedBy>NARUTO</cp:lastModifiedBy>
  <cp:revision>42</cp:revision>
  <dcterms:created xsi:type="dcterms:W3CDTF">2018-12-01T07:10:37Z</dcterms:created>
  <dcterms:modified xsi:type="dcterms:W3CDTF">2024-10-24T16:06:43Z</dcterms:modified>
</cp:coreProperties>
</file>